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obster" pitchFamily="2" charset="77"/>
      <p:regular r:id="rId23"/>
    </p:embeddedFont>
    <p:embeddedFont>
      <p:font typeface="Montserrat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BDBC38-997B-4994-85C8-3CF212AEF8F2}">
  <a:tblStyle styleId="{61BDBC38-997B-4994-85C8-3CF212AEF8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18"/>
  </p:normalViewPr>
  <p:slideViewPr>
    <p:cSldViewPr snapToGrid="0">
      <p:cViewPr varScale="1">
        <p:scale>
          <a:sx n="139" d="100"/>
          <a:sy n="139" d="100"/>
        </p:scale>
        <p:origin x="9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21634af1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a21634af1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26e4761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26e4761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2a8a7abb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2a8a7abb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16d7d26b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16d7d26b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16d7d26b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16d7d26b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318f27d6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318f27d6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16d7d26b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a16d7d26b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16d7d26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16d7d26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21634af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21634af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16d7d26b4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16d7d26b4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16d7d26b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16d7d26b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21634af12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21634af12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21634af1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21634af1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21634af1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21634af1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21634af1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21634af1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asvr1997/Stat-63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code/drtendy/multiple-linear-regression-in-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1989600" y="1019400"/>
            <a:ext cx="5754600" cy="19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Project Presentation</a:t>
            </a:r>
            <a:r>
              <a:rPr lang="en-GB" sz="2400"/>
              <a:t> </a:t>
            </a:r>
            <a:r>
              <a:rPr lang="en-GB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Life is Expected, but at what instant.</a:t>
            </a:r>
            <a:endParaRPr sz="3000"/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5379A283-1523-90D8-E929-CBDD61A9D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4"/>
    </mc:Choice>
    <mc:Fallback>
      <p:transition spd="slow" advTm="19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>
            <a:spLocks noGrp="1"/>
          </p:cNvSpPr>
          <p:nvPr>
            <p:ph type="title"/>
          </p:nvPr>
        </p:nvSpPr>
        <p:spPr>
          <a:xfrm>
            <a:off x="490550" y="158700"/>
            <a:ext cx="81804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SLR for Alcohol(Immunization factor)</a:t>
            </a:r>
            <a:endParaRPr/>
          </a:p>
        </p:txBody>
      </p:sp>
      <p:pic>
        <p:nvPicPr>
          <p:cNvPr id="326" name="Google Shape;3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00" y="787825"/>
            <a:ext cx="2907227" cy="19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425" y="1448475"/>
            <a:ext cx="3094725" cy="19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150" y="3051476"/>
            <a:ext cx="3033850" cy="20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 txBox="1"/>
          <p:nvPr/>
        </p:nvSpPr>
        <p:spPr>
          <a:xfrm>
            <a:off x="108188" y="2738925"/>
            <a:ext cx="108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Linearity: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200" y="2738925"/>
            <a:ext cx="1017900" cy="10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8750" y="714175"/>
            <a:ext cx="1933325" cy="12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6"/>
          <p:cNvSpPr txBox="1"/>
          <p:nvPr/>
        </p:nvSpPr>
        <p:spPr>
          <a:xfrm>
            <a:off x="5190525" y="989888"/>
            <a:ext cx="108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Normality: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0242" y="3473250"/>
            <a:ext cx="2869908" cy="16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Hypothesis test</a:t>
            </a:r>
            <a:endParaRPr/>
          </a:p>
        </p:txBody>
      </p:sp>
      <p:sp>
        <p:nvSpPr>
          <p:cNvPr id="339" name="Google Shape;339;p27"/>
          <p:cNvSpPr txBox="1">
            <a:spLocks noGrp="1"/>
          </p:cNvSpPr>
          <p:nvPr>
            <p:ph type="body" idx="1"/>
          </p:nvPr>
        </p:nvSpPr>
        <p:spPr>
          <a:xfrm>
            <a:off x="1297500" y="1219150"/>
            <a:ext cx="6991200" cy="3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AutoNum type="arabicPeriod"/>
            </a:pPr>
            <a:r>
              <a:rPr lang="en-GB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GB" sz="2000" b="1" baseline="-2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lang="en-GB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: </a:t>
            </a:r>
            <a:r>
              <a:rPr lang="en-GB" sz="20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-GB" sz="2000" b="1" i="1" baseline="-2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en-GB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0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=  0</a:t>
            </a:r>
            <a:r>
              <a:rPr lang="en-GB" sz="17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lang="en-GB" sz="2000" b="1" i="1"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-GB" sz="2000" b="1" i="1" baseline="-25000"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en-GB" sz="2000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000" b="1" i="1">
                <a:latin typeface="Montserrat"/>
                <a:ea typeface="Montserrat"/>
                <a:cs typeface="Montserrat"/>
                <a:sym typeface="Montserrat"/>
              </a:rPr>
              <a:t>=  0</a:t>
            </a:r>
            <a:r>
              <a:rPr lang="en-GB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GB" sz="1700" b="1">
                <a:solidFill>
                  <a:srgbClr val="AE77D6"/>
                </a:solidFill>
                <a:latin typeface="Montserrat"/>
                <a:ea typeface="Montserrat"/>
                <a:cs typeface="Montserrat"/>
                <a:sym typeface="Montserrat"/>
              </a:rPr>
              <a:t>no linear relationship</a:t>
            </a:r>
            <a:r>
              <a:rPr lang="en-GB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between predictor variables Alcohol, Schooling and the response variable life expectancy ) </a:t>
            </a:r>
            <a:r>
              <a:rPr lang="en-GB" sz="1400"/>
              <a:t> 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AutoNum type="arabicPeriod"/>
            </a:pPr>
            <a:r>
              <a:rPr lang="en-GB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GB" sz="2000" b="1" baseline="-2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GB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:  </a:t>
            </a:r>
            <a:r>
              <a:rPr lang="en-GB" sz="20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-GB" sz="2000" b="1" i="1" baseline="-2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en-GB" sz="20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≠ 0</a:t>
            </a:r>
            <a:r>
              <a:rPr lang="en-GB" sz="19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lang="en-GB" sz="2000" b="1" i="1"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-GB" sz="2000" b="1" i="1" baseline="-25000"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en-GB" sz="2000" b="1" i="1">
                <a:latin typeface="Montserrat"/>
                <a:ea typeface="Montserrat"/>
                <a:cs typeface="Montserrat"/>
                <a:sym typeface="Montserrat"/>
              </a:rPr>
              <a:t> ≠ 0</a:t>
            </a:r>
            <a:r>
              <a:rPr lang="en-GB" sz="17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GB" sz="1700" b="1">
                <a:solidFill>
                  <a:srgbClr val="AE77D6"/>
                </a:solidFill>
                <a:latin typeface="Montserrat"/>
                <a:ea typeface="Montserrat"/>
                <a:cs typeface="Montserrat"/>
                <a:sym typeface="Montserrat"/>
              </a:rPr>
              <a:t>there is a linear</a:t>
            </a:r>
            <a:r>
              <a:rPr lang="en-GB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relationship between life expectancy and alcohol consumption and no relationship between Life Expectancy and Schooling)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MLR with Effective traits</a:t>
            </a:r>
            <a:endParaRPr/>
          </a:p>
        </p:txBody>
      </p:sp>
      <p:pic>
        <p:nvPicPr>
          <p:cNvPr id="345" name="Google Shape;3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3975"/>
            <a:ext cx="4484076" cy="21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650" y="926850"/>
            <a:ext cx="4075851" cy="217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8"/>
          <p:cNvSpPr txBox="1"/>
          <p:nvPr/>
        </p:nvSpPr>
        <p:spPr>
          <a:xfrm>
            <a:off x="1017175" y="3231800"/>
            <a:ext cx="253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GB" sz="1300" baseline="30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value for MLR model -  0.75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259700" y="3873850"/>
            <a:ext cx="8627700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fit equation: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Life Expectancy = 103.25 -32.97*adult Mortality +12.27* Income Compositio-1.94* alcohol+19.662*schooling+6.8*gdp + ϵ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1232575" y="105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Result’s</a:t>
            </a:r>
            <a:endParaRPr/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53" y="1285875"/>
            <a:ext cx="3830751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/>
        </p:nvSpPr>
        <p:spPr>
          <a:xfrm>
            <a:off x="387950" y="865675"/>
            <a:ext cx="3993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Life Expectancy VS Schooling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725" y="1285875"/>
            <a:ext cx="39508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9"/>
          <p:cNvSpPr txBox="1"/>
          <p:nvPr/>
        </p:nvSpPr>
        <p:spPr>
          <a:xfrm>
            <a:off x="4644525" y="865675"/>
            <a:ext cx="415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Life Expectancy vs Alcohol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body" idx="1"/>
          </p:nvPr>
        </p:nvSpPr>
        <p:spPr>
          <a:xfrm>
            <a:off x="1247000" y="1134725"/>
            <a:ext cx="7038900" cy="3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Life Expectancy to School: P-value ≈ 0.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Final Model: </a:t>
            </a:r>
            <a:endParaRPr/>
          </a:p>
        </p:txBody>
      </p:sp>
      <p:sp>
        <p:nvSpPr>
          <p:cNvPr id="364" name="Google Shape;364;p30"/>
          <p:cNvSpPr txBox="1"/>
          <p:nvPr/>
        </p:nvSpPr>
        <p:spPr>
          <a:xfrm>
            <a:off x="3019100" y="2511600"/>
            <a:ext cx="410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Life Expectancy to alcohol: P-value ≃ 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0"/>
          <p:cNvSpPr txBox="1"/>
          <p:nvPr/>
        </p:nvSpPr>
        <p:spPr>
          <a:xfrm>
            <a:off x="2993750" y="2916975"/>
            <a:ext cx="415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Model: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400" y="2896500"/>
            <a:ext cx="4104699" cy="4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425" y="1516025"/>
            <a:ext cx="388112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>
            <a:spLocks noGrp="1"/>
          </p:cNvSpPr>
          <p:nvPr>
            <p:ph type="title"/>
          </p:nvPr>
        </p:nvSpPr>
        <p:spPr>
          <a:xfrm>
            <a:off x="1117150" y="336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373" name="Google Shape;373;p31"/>
          <p:cNvSpPr txBox="1">
            <a:spLocks noGrp="1"/>
          </p:cNvSpPr>
          <p:nvPr>
            <p:ph type="body" idx="1"/>
          </p:nvPr>
        </p:nvSpPr>
        <p:spPr>
          <a:xfrm>
            <a:off x="1117150" y="1711825"/>
            <a:ext cx="44952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 Code Links: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Project-630-vikas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MLR: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Multi Linear regression code and explanation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4" name="Google Shape;374;p31"/>
          <p:cNvSpPr txBox="1"/>
          <p:nvPr/>
        </p:nvSpPr>
        <p:spPr>
          <a:xfrm>
            <a:off x="1069300" y="3606950"/>
            <a:ext cx="713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data Has been collected from public websites and all the credit goes to respective Publishers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800">
                <a:latin typeface="Lobster"/>
                <a:ea typeface="Lobster"/>
                <a:cs typeface="Lobster"/>
                <a:sym typeface="Lobster"/>
              </a:rPr>
              <a:t>Thankyou</a:t>
            </a:r>
            <a:endParaRPr sz="68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0" name="Google Shape;380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—         Naveen Kumar Kaparaju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	Vikas Reddy Bodireddy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“What affects life when life can affect everything. Is always a question that is asked in contrary when a person asks another”.</a:t>
            </a:r>
            <a:endParaRPr/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6C6D1F37-A3FE-8DFF-8323-7630A55078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16"/>
    </mc:Choice>
    <mc:Fallback>
      <p:transition spd="slow" advTm="18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808225" y="822400"/>
            <a:ext cx="20052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World Health Organization (WHO)</a:t>
            </a:r>
            <a:endParaRPr sz="1300"/>
          </a:p>
        </p:txBody>
      </p:sp>
      <p:sp>
        <p:nvSpPr>
          <p:cNvPr id="239" name="Google Shape;239;p19"/>
          <p:cNvSpPr txBox="1"/>
          <p:nvPr/>
        </p:nvSpPr>
        <p:spPr>
          <a:xfrm>
            <a:off x="2334550" y="252400"/>
            <a:ext cx="415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OVERVIEW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0" name="Google Shape;240;p19"/>
          <p:cNvCxnSpPr>
            <a:stCxn id="238" idx="3"/>
          </p:cNvCxnSpPr>
          <p:nvPr/>
        </p:nvCxnSpPr>
        <p:spPr>
          <a:xfrm>
            <a:off x="2813425" y="1161400"/>
            <a:ext cx="145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19"/>
          <p:cNvSpPr txBox="1"/>
          <p:nvPr/>
        </p:nvSpPr>
        <p:spPr>
          <a:xfrm>
            <a:off x="4227425" y="968950"/>
            <a:ext cx="129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Health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771900" y="1608700"/>
            <a:ext cx="200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United Nations Organization (UNO)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3" name="Google Shape;243;p19"/>
          <p:cNvCxnSpPr/>
          <p:nvPr/>
        </p:nvCxnSpPr>
        <p:spPr>
          <a:xfrm rot="10800000" flipH="1">
            <a:off x="2813425" y="1875625"/>
            <a:ext cx="14283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19"/>
          <p:cNvSpPr txBox="1"/>
          <p:nvPr/>
        </p:nvSpPr>
        <p:spPr>
          <a:xfrm>
            <a:off x="4227425" y="1686775"/>
            <a:ext cx="1450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Economical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6728550" y="1303700"/>
            <a:ext cx="225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Life Expectancy Data (LED)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808225" y="2473725"/>
            <a:ext cx="2005200" cy="383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33000" endPos="6800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Collection Method: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125" y="985700"/>
            <a:ext cx="518100" cy="35140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/>
          <p:nvPr/>
        </p:nvSpPr>
        <p:spPr>
          <a:xfrm>
            <a:off x="2877675" y="2856825"/>
            <a:ext cx="2256900" cy="384900"/>
          </a:xfrm>
          <a:prstGeom prst="rect">
            <a:avLst/>
          </a:prstGeom>
          <a:noFill/>
          <a:ln>
            <a:noFill/>
          </a:ln>
          <a:effectLst>
            <a:reflection stA="46000" endPos="7800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Stratified Sampling Method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19"/>
          <p:cNvCxnSpPr>
            <a:stCxn id="246" idx="3"/>
            <a:endCxn id="248" idx="0"/>
          </p:cNvCxnSpPr>
          <p:nvPr/>
        </p:nvCxnSpPr>
        <p:spPr>
          <a:xfrm>
            <a:off x="2813425" y="2665275"/>
            <a:ext cx="1192800" cy="191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19"/>
          <p:cNvCxnSpPr>
            <a:stCxn id="241" idx="3"/>
            <a:endCxn id="245" idx="0"/>
          </p:cNvCxnSpPr>
          <p:nvPr/>
        </p:nvCxnSpPr>
        <p:spPr>
          <a:xfrm>
            <a:off x="5524925" y="1161400"/>
            <a:ext cx="2332200" cy="142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9"/>
          <p:cNvCxnSpPr>
            <a:endCxn id="245" idx="2"/>
          </p:cNvCxnSpPr>
          <p:nvPr/>
        </p:nvCxnSpPr>
        <p:spPr>
          <a:xfrm rot="10800000" flipH="1">
            <a:off x="5670000" y="1688600"/>
            <a:ext cx="2187000" cy="186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9"/>
          <p:cNvCxnSpPr>
            <a:endCxn id="245" idx="0"/>
          </p:cNvCxnSpPr>
          <p:nvPr/>
        </p:nvCxnSpPr>
        <p:spPr>
          <a:xfrm>
            <a:off x="7848600" y="1161500"/>
            <a:ext cx="84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19"/>
          <p:cNvCxnSpPr>
            <a:endCxn id="245" idx="2"/>
          </p:cNvCxnSpPr>
          <p:nvPr/>
        </p:nvCxnSpPr>
        <p:spPr>
          <a:xfrm rot="10800000">
            <a:off x="7857000" y="1688600"/>
            <a:ext cx="6000" cy="1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19"/>
          <p:cNvCxnSpPr>
            <a:endCxn id="248" idx="0"/>
          </p:cNvCxnSpPr>
          <p:nvPr/>
        </p:nvCxnSpPr>
        <p:spPr>
          <a:xfrm flipH="1">
            <a:off x="4006125" y="2661825"/>
            <a:ext cx="8100" cy="19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19"/>
          <p:cNvCxnSpPr>
            <a:stCxn id="248" idx="3"/>
            <a:endCxn id="256" idx="0"/>
          </p:cNvCxnSpPr>
          <p:nvPr/>
        </p:nvCxnSpPr>
        <p:spPr>
          <a:xfrm>
            <a:off x="5134575" y="3049275"/>
            <a:ext cx="1548000" cy="449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19"/>
          <p:cNvSpPr txBox="1"/>
          <p:nvPr/>
        </p:nvSpPr>
        <p:spPr>
          <a:xfrm>
            <a:off x="4379750" y="3498725"/>
            <a:ext cx="4605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By Doing a sample survey to collect data from people aged (18+) from all countries.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Recording all the general information like(GDP, Alcohol, Total Expenditure, School, etc)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19"/>
          <p:cNvCxnSpPr>
            <a:endCxn id="256" idx="0"/>
          </p:cNvCxnSpPr>
          <p:nvPr/>
        </p:nvCxnSpPr>
        <p:spPr>
          <a:xfrm flipH="1">
            <a:off x="6682550" y="3058625"/>
            <a:ext cx="5100" cy="4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6" name="Audio 205">
            <a:extLst>
              <a:ext uri="{FF2B5EF4-FFF2-40B4-BE49-F238E27FC236}">
                <a16:creationId xmlns:a16="http://schemas.microsoft.com/office/drawing/2014/main" id="{94E203DF-41C4-D582-7A57-3A5FAFEC00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64"/>
    </mc:Choice>
    <mc:Fallback>
      <p:transition spd="slow" advTm="36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xfrm>
            <a:off x="2398125" y="6503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Research Question: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</a:t>
            </a:r>
            <a:r>
              <a:rPr lang="en-GB" sz="1400"/>
              <a:t>Across Diverse Countries from 2000 to 2015, What is the extent to which Immunization related factors, Economic factor’s show influence on Life Expectancy.?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00" y="2806200"/>
            <a:ext cx="1899924" cy="189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Audio 47">
            <a:extLst>
              <a:ext uri="{FF2B5EF4-FFF2-40B4-BE49-F238E27FC236}">
                <a16:creationId xmlns:a16="http://schemas.microsoft.com/office/drawing/2014/main" id="{FBA72564-2C94-F622-5D72-39562EB03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96"/>
    </mc:Choice>
    <mc:Fallback>
      <p:transition spd="slow" advTm="17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952500" y="184550"/>
            <a:ext cx="7239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Statistics</a:t>
            </a:r>
            <a:endParaRPr/>
          </a:p>
        </p:txBody>
      </p:sp>
      <p:graphicFrame>
        <p:nvGraphicFramePr>
          <p:cNvPr id="269" name="Google Shape;269;p21"/>
          <p:cNvGraphicFramePr/>
          <p:nvPr/>
        </p:nvGraphicFramePr>
        <p:xfrm>
          <a:off x="952500" y="1050050"/>
          <a:ext cx="7239000" cy="2961175"/>
        </p:xfrm>
        <a:graphic>
          <a:graphicData uri="http://schemas.openxmlformats.org/drawingml/2006/table">
            <a:tbl>
              <a:tblPr>
                <a:noFill/>
                <a:tableStyleId>{61BDBC38-997B-4994-85C8-3CF212AEF8F2}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Variable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Mean or n(frequency)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SD or %(percentage)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Median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Life Expectancy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69.22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9.50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72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Schooling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11.99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3.26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12.1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Alcohol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4.60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3.91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4.16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Income Composition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0.62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0.20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0.66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Adult Mortality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164.8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124.08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144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GDP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7483.16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13136.8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3116.56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0" name="Google Shape;270;p21"/>
          <p:cNvGraphicFramePr/>
          <p:nvPr/>
        </p:nvGraphicFramePr>
        <p:xfrm>
          <a:off x="952488" y="4294350"/>
          <a:ext cx="3390050" cy="735950"/>
        </p:xfrm>
        <a:graphic>
          <a:graphicData uri="http://schemas.openxmlformats.org/drawingml/2006/table">
            <a:tbl>
              <a:tblPr>
                <a:noFill/>
                <a:tableStyleId>{61BDBC38-997B-4994-85C8-3CF212AEF8F2}</a:tableStyleId>
              </a:tblPr>
              <a:tblGrid>
                <a:gridCol w="111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Dimension(X,Y)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Rows(x)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Columns(Y)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2938*22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2938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71" name="Google Shape;271;p21"/>
          <p:cNvCxnSpPr/>
          <p:nvPr/>
        </p:nvCxnSpPr>
        <p:spPr>
          <a:xfrm>
            <a:off x="4515900" y="4645750"/>
            <a:ext cx="132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21"/>
          <p:cNvSpPr txBox="1"/>
          <p:nvPr/>
        </p:nvSpPr>
        <p:spPr>
          <a:xfrm>
            <a:off x="6009250" y="4469875"/>
            <a:ext cx="149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Missing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4700" y="4349938"/>
            <a:ext cx="624774" cy="6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Audio 256">
            <a:extLst>
              <a:ext uri="{FF2B5EF4-FFF2-40B4-BE49-F238E27FC236}">
                <a16:creationId xmlns:a16="http://schemas.microsoft.com/office/drawing/2014/main" id="{13A5DF05-C4A4-2128-66F3-F810D02090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18"/>
    </mc:Choice>
    <mc:Fallback>
      <p:transition spd="slow" advTm="37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761550" y="47975"/>
            <a:ext cx="34353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Plot</a:t>
            </a:r>
            <a:endParaRPr/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75" y="832225"/>
            <a:ext cx="5829823" cy="355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/>
        </p:nvSpPr>
        <p:spPr>
          <a:xfrm>
            <a:off x="6131800" y="1190300"/>
            <a:ext cx="302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Schooling &amp; Life Expectancy - 0.73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6196850" y="2481600"/>
            <a:ext cx="2734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Alcohol &amp; life expectancy - 0.4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" name="Audio 39">
            <a:extLst>
              <a:ext uri="{FF2B5EF4-FFF2-40B4-BE49-F238E27FC236}">
                <a16:creationId xmlns:a16="http://schemas.microsoft.com/office/drawing/2014/main" id="{C5453B8C-C612-6134-44F3-468368613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06"/>
    </mc:Choice>
    <mc:Fallback>
      <p:transition spd="slow" advTm="19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Graphical Data Analysis</a:t>
            </a:r>
            <a:endParaRPr sz="1600"/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75" y="866700"/>
            <a:ext cx="2689751" cy="16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/>
          <p:nvPr/>
        </p:nvSpPr>
        <p:spPr>
          <a:xfrm rot="5400000">
            <a:off x="4205700" y="532775"/>
            <a:ext cx="235800" cy="1798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985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4328275" y="1607400"/>
            <a:ext cx="179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Normally Distributed?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7243025" y="1644500"/>
            <a:ext cx="2055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No……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Let’s Transform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075" y="2229500"/>
            <a:ext cx="3153001" cy="19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/>
          <p:nvPr/>
        </p:nvSpPr>
        <p:spPr>
          <a:xfrm rot="5400000">
            <a:off x="6465550" y="1372300"/>
            <a:ext cx="299400" cy="1068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/>
          <p:nvPr/>
        </p:nvSpPr>
        <p:spPr>
          <a:xfrm rot="10800000">
            <a:off x="3744025" y="3130525"/>
            <a:ext cx="1882800" cy="1518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1002625" y="2993575"/>
            <a:ext cx="2741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 Model testing and Analysis: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Linear Regression need large data and large space ….. Let's get with the space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4003700" y="2813250"/>
            <a:ext cx="155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Almost normal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>
            <a:spLocks noGrp="1"/>
          </p:cNvSpPr>
          <p:nvPr>
            <p:ph type="title"/>
          </p:nvPr>
        </p:nvSpPr>
        <p:spPr>
          <a:xfrm>
            <a:off x="1118175" y="87500"/>
            <a:ext cx="7413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SLR - Life Expectancy to Schooling</a:t>
            </a:r>
            <a:endParaRPr/>
          </a:p>
        </p:txBody>
      </p:sp>
      <p:pic>
        <p:nvPicPr>
          <p:cNvPr id="301" name="Google Shape;3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75" y="936200"/>
            <a:ext cx="2826875" cy="17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50" y="3136725"/>
            <a:ext cx="2758800" cy="17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300" y="1876600"/>
            <a:ext cx="2728252" cy="17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 txBox="1"/>
          <p:nvPr/>
        </p:nvSpPr>
        <p:spPr>
          <a:xfrm>
            <a:off x="6348700" y="1983825"/>
            <a:ext cx="26109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Plot looks linear, But histogram for school is left skewed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Independence: all points are independent.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Normality is good not better.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about outliers. Leverage points?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Residuals are satisfied. With a fan effect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3729575" y="4176850"/>
            <a:ext cx="415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GB" sz="1300" baseline="30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Value - 0.51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4169625" y="4487025"/>
            <a:ext cx="415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>
            <a:spLocks noGrp="1"/>
          </p:cNvSpPr>
          <p:nvPr>
            <p:ph type="title"/>
          </p:nvPr>
        </p:nvSpPr>
        <p:spPr>
          <a:xfrm>
            <a:off x="1297500" y="177325"/>
            <a:ext cx="3723300" cy="4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without outliers </a:t>
            </a:r>
            <a:endParaRPr/>
          </a:p>
        </p:txBody>
      </p:sp>
      <p:pic>
        <p:nvPicPr>
          <p:cNvPr id="312" name="Google Shape;3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75" y="816025"/>
            <a:ext cx="2733150" cy="167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200" y="1681675"/>
            <a:ext cx="2733138" cy="167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150" y="2619075"/>
            <a:ext cx="2802499" cy="176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 txBox="1"/>
          <p:nvPr/>
        </p:nvSpPr>
        <p:spPr>
          <a:xfrm>
            <a:off x="3166875" y="750225"/>
            <a:ext cx="415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Linearity : satisfied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4674600" y="1135125"/>
            <a:ext cx="346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Normality: Tails Look good and follow Normal Distribution.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6317250" y="2077625"/>
            <a:ext cx="2733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Constant Variance with a little fan effect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5"/>
          <p:cNvSpPr/>
          <p:nvPr/>
        </p:nvSpPr>
        <p:spPr>
          <a:xfrm rot="5400000">
            <a:off x="2219100" y="1723650"/>
            <a:ext cx="274200" cy="1818000"/>
          </a:xfrm>
          <a:prstGeom prst="bentUpArrow">
            <a:avLst>
              <a:gd name="adj1" fmla="val 25000"/>
              <a:gd name="adj2" fmla="val 23438"/>
              <a:gd name="adj3" fmla="val 25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5"/>
          <p:cNvSpPr/>
          <p:nvPr/>
        </p:nvSpPr>
        <p:spPr>
          <a:xfrm rot="5400000">
            <a:off x="5202050" y="2593563"/>
            <a:ext cx="274200" cy="1818000"/>
          </a:xfrm>
          <a:prstGeom prst="bentUpArrow">
            <a:avLst>
              <a:gd name="adj1" fmla="val 25000"/>
              <a:gd name="adj2" fmla="val 23438"/>
              <a:gd name="adj3" fmla="val 25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923375" y="3794500"/>
            <a:ext cx="4155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GB" sz="1300" baseline="30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Value - 0.54 - not much of change, but definitely a change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0.4|2.2|3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"/>
</p:tagLst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514</Words>
  <Application>Microsoft Macintosh PowerPoint</Application>
  <PresentationFormat>On-screen Show (16:9)</PresentationFormat>
  <Paragraphs>108</Paragraphs>
  <Slides>16</Slides>
  <Notes>16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Montserrat</vt:lpstr>
      <vt:lpstr>Lato</vt:lpstr>
      <vt:lpstr>Lobster</vt:lpstr>
      <vt:lpstr>Arial</vt:lpstr>
      <vt:lpstr>Focus</vt:lpstr>
      <vt:lpstr>Project Presentation : Life is Expected, but at what instant.</vt:lpstr>
      <vt:lpstr>PowerPoint Presentation</vt:lpstr>
      <vt:lpstr>World Health Organization (WHO)</vt:lpstr>
      <vt:lpstr>Research Question:  Across Diverse Countries from 2000 to 2015, What is the extent to which Immunization related factors, Economic factor’s show influence on Life Expectancy.? </vt:lpstr>
      <vt:lpstr>Summary Statistics</vt:lpstr>
      <vt:lpstr>Correlation Plot</vt:lpstr>
      <vt:lpstr>Graphical Data Analysis</vt:lpstr>
      <vt:lpstr>SLR - Life Expectancy to Schooling</vt:lpstr>
      <vt:lpstr>Model without outliers </vt:lpstr>
      <vt:lpstr>SLR for Alcohol(Immunization factor)</vt:lpstr>
      <vt:lpstr>Hypothesis test</vt:lpstr>
      <vt:lpstr>MLR with Effective traits</vt:lpstr>
      <vt:lpstr>Result’s</vt:lpstr>
      <vt:lpstr>Conclusion</vt:lpstr>
      <vt:lpstr>Resources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: Life is Expected, but at what instant.</dc:title>
  <cp:lastModifiedBy>Sai Saketh Chirra</cp:lastModifiedBy>
  <cp:revision>1</cp:revision>
  <dcterms:modified xsi:type="dcterms:W3CDTF">2023-12-07T11:32:58Z</dcterms:modified>
</cp:coreProperties>
</file>